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37CD1-EDB5-4A56-825B-7CA2B78F4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0B9836-D013-48CF-954D-623EEA1A0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9DE59-5676-4E7B-AAD9-73E9E1BF0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87A13-BC87-4578-9845-744F43DB2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7884C-3474-4C7B-8FF1-C5317FCED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53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335BE-9C75-4020-8751-ADD126FE6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650DCA-9E3B-4C33-81CC-9F074008D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0DE83-C902-47D6-976F-C9E8967F7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39EEB-5322-43E6-9A82-62532935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BF4D9-3CCD-4B5E-8588-A4237286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6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4D1607-A96B-4560-8399-3B751CD00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F0F6DC-A275-440F-93DE-E8637AC0E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C5D10-4E4F-416A-B948-72861177E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AD445-83FB-4497-81A2-4294CF13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2C194-67EA-4A14-8517-8743BB644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5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4343E-8DC9-4182-AAA5-419141B64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81DD7-7FCD-4073-AAAE-BD13059FA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FDC4F-A57E-4930-AFD0-A8C6AB928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BEDA3-9555-470D-BC13-F85A7DDF7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E3164-C82C-4CAB-836E-A782E11BD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9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14244-845B-4492-8D15-3A54AAE2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6099B-65AA-4555-AE04-A8E288777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EA349-8314-41C3-880D-9EF44F116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FFD20-CB91-4C33-B95C-4DB96D8AC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D7106-F0D6-4A07-8188-8118D3173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23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9815-11B6-4357-B768-49AB1C2D4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C7253-6DFA-491C-9520-CCC61FEB6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620A9D-AD78-45A3-898A-6ED47C072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1FBF54-02A9-4993-8BD5-11BCA91A1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391E9-8C40-4347-8B04-A3D3C3B98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852350-4763-4B01-B592-FF763B98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54B44-482A-495B-8588-2009B185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0D32B-E112-49C4-A176-9B35832E4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B07F6-8AB7-4CDC-8F87-5B997C23F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AC5134-2F57-44E3-80E4-90A816122F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47691D-1EB7-4B02-87CD-BBF47A0ED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6BD02B-D3C6-4C39-91E9-F47C9186A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049A94-77D9-4DD6-A4AF-15C92F3ED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88F78D-1F87-4DCE-8D18-E2D806E56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3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D50B6-A364-4BE3-80C0-DEABE0DDA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915668-E377-4B4F-8DB1-ED8566429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C0E1C8-F917-41A8-86C2-714B4A78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C801C-0A8F-4A11-BFF5-3505BE1D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3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780F37-17D1-4E72-B39C-AAE807080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E4DADE-B887-4CCA-8473-677A512B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7D068-E122-4CE5-B0B3-00E28CF7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2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431C4-A4C5-40AC-BC5A-8C2390651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0A58B-389C-471F-9F0D-C4DF5DF53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E47AB-7303-4B86-AE15-2F4950697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4C400-F14C-44E2-B4FB-C89BFB48E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FD6E7-1B1F-4BE8-8D1D-389306197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EA673-E83D-45F4-AF42-75361A73C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2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35950-4064-4B30-B202-0C2E9B77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DF08E9-403D-46BF-9FC7-B50AC376A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53CE8-5BD8-4FC9-B16E-0A157B3EB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59098-9EE1-4182-98EB-33A008A70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840E6-4A11-4F0F-A354-165D46E7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CEAFF-146E-4D8A-A774-7433EBB48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01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AA5CD-47F9-458F-A9A6-FD9653280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F12E5-0E72-43D3-8170-4687C9188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EBB22-6A1D-4978-A468-7065CFFB57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34C68-C88A-4847-B9E6-832A52DC109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88DE7-C671-40DC-A039-779F685DAC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28FBE-96A7-406A-B2DC-A07C8BFCA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5B99F-E50F-43F0-9227-4B72CDFF8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3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5 Points 3">
            <a:extLst>
              <a:ext uri="{FF2B5EF4-FFF2-40B4-BE49-F238E27FC236}">
                <a16:creationId xmlns:a16="http://schemas.microsoft.com/office/drawing/2014/main" id="{A8674277-A73C-4338-A25E-A367A6D8A40C}"/>
              </a:ext>
            </a:extLst>
          </p:cNvPr>
          <p:cNvSpPr/>
          <p:nvPr/>
        </p:nvSpPr>
        <p:spPr>
          <a:xfrm>
            <a:off x="344710" y="1929142"/>
            <a:ext cx="474133" cy="49106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B05B15-69EE-4A82-BF76-EA9226793956}"/>
              </a:ext>
            </a:extLst>
          </p:cNvPr>
          <p:cNvSpPr txBox="1"/>
          <p:nvPr/>
        </p:nvSpPr>
        <p:spPr>
          <a:xfrm>
            <a:off x="29193" y="2416540"/>
            <a:ext cx="1171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Defendant</a:t>
            </a:r>
          </a:p>
          <a:p>
            <a:pPr algn="ctr"/>
            <a:r>
              <a:rPr lang="en-US" dirty="0"/>
              <a:t>Charged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0EAA26A-8CA7-4845-BFCF-9D2E2FFED113}"/>
              </a:ext>
            </a:extLst>
          </p:cNvPr>
          <p:cNvSpPr/>
          <p:nvPr/>
        </p:nvSpPr>
        <p:spPr>
          <a:xfrm>
            <a:off x="1196004" y="2052473"/>
            <a:ext cx="474133" cy="364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57BD2BD-ECF8-4A7C-BB00-CF8DBF162A52}"/>
              </a:ext>
            </a:extLst>
          </p:cNvPr>
          <p:cNvSpPr/>
          <p:nvPr/>
        </p:nvSpPr>
        <p:spPr>
          <a:xfrm>
            <a:off x="1810231" y="1805495"/>
            <a:ext cx="1422400" cy="8974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Application submitted to PRSCD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06C592BD-15DC-434B-86C5-A5C4CEE80256}"/>
              </a:ext>
            </a:extLst>
          </p:cNvPr>
          <p:cNvSpPr/>
          <p:nvPr/>
        </p:nvSpPr>
        <p:spPr>
          <a:xfrm>
            <a:off x="3425106" y="2079512"/>
            <a:ext cx="474133" cy="364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3C4B3-A5DB-4268-B386-0C5303285193}"/>
              </a:ext>
            </a:extLst>
          </p:cNvPr>
          <p:cNvSpPr txBox="1"/>
          <p:nvPr/>
        </p:nvSpPr>
        <p:spPr>
          <a:xfrm>
            <a:off x="6486833" y="5191426"/>
            <a:ext cx="52409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PRSCD – Panhandle Regional Specialty Courts Director</a:t>
            </a:r>
          </a:p>
          <a:p>
            <a:r>
              <a:rPr lang="en-US" dirty="0"/>
              <a:t>PSC – Problem Solving Court</a:t>
            </a:r>
          </a:p>
          <a:p>
            <a:r>
              <a:rPr lang="en-US" dirty="0"/>
              <a:t>VTC – Veterans Treatment Court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3B3E54-611C-4236-B155-F3B70E5C4245}"/>
              </a:ext>
            </a:extLst>
          </p:cNvPr>
          <p:cNvSpPr txBox="1"/>
          <p:nvPr/>
        </p:nvSpPr>
        <p:spPr>
          <a:xfrm>
            <a:off x="1855164" y="2742732"/>
            <a:ext cx="142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Must have defense attorney signature</a:t>
            </a:r>
          </a:p>
          <a:p>
            <a:r>
              <a:rPr lang="en-US" sz="800" dirty="0"/>
              <a:t>-Defense attorney consults with CA/DA to determine agreement to entry and then method of entry </a:t>
            </a:r>
          </a:p>
          <a:p>
            <a:r>
              <a:rPr lang="en-US" sz="800" dirty="0"/>
              <a:t>(pre/post adjudication)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AE7004A-F36B-4385-8BDE-A42E4E6F2156}"/>
              </a:ext>
            </a:extLst>
          </p:cNvPr>
          <p:cNvSpPr/>
          <p:nvPr/>
        </p:nvSpPr>
        <p:spPr>
          <a:xfrm>
            <a:off x="4064195" y="1802079"/>
            <a:ext cx="1422400" cy="8974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PRSCD collects documents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DFB00D-76C7-41D9-911C-155E0BB8390B}"/>
              </a:ext>
            </a:extLst>
          </p:cNvPr>
          <p:cNvSpPr txBox="1"/>
          <p:nvPr/>
        </p:nvSpPr>
        <p:spPr>
          <a:xfrm>
            <a:off x="4165912" y="2742732"/>
            <a:ext cx="142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Director will verify documents supporting the following:</a:t>
            </a:r>
          </a:p>
          <a:p>
            <a:r>
              <a:rPr lang="en-US" sz="800" dirty="0"/>
              <a:t>-Defendant diagnosis</a:t>
            </a:r>
          </a:p>
          <a:p>
            <a:r>
              <a:rPr lang="en-US" sz="800" dirty="0"/>
              <a:t>-CA/DA agreement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344ACEA9-9024-43B3-833E-267265515F4D}"/>
              </a:ext>
            </a:extLst>
          </p:cNvPr>
          <p:cNvSpPr/>
          <p:nvPr/>
        </p:nvSpPr>
        <p:spPr>
          <a:xfrm>
            <a:off x="5667304" y="2069726"/>
            <a:ext cx="474133" cy="364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CCAFF80-49F3-487A-A8D4-A0FE1BAB7B11}"/>
              </a:ext>
            </a:extLst>
          </p:cNvPr>
          <p:cNvSpPr/>
          <p:nvPr/>
        </p:nvSpPr>
        <p:spPr>
          <a:xfrm>
            <a:off x="6240916" y="1812813"/>
            <a:ext cx="1422400" cy="8974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Eligibility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Determination </a:t>
            </a:r>
            <a:r>
              <a:rPr lang="en-US" sz="1000" dirty="0">
                <a:solidFill>
                  <a:srgbClr val="FF0000"/>
                </a:solidFill>
              </a:rPr>
              <a:t>1, 2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5908C184-7060-49A6-A968-7FC114695457}"/>
              </a:ext>
            </a:extLst>
          </p:cNvPr>
          <p:cNvSpPr/>
          <p:nvPr/>
        </p:nvSpPr>
        <p:spPr>
          <a:xfrm>
            <a:off x="7861858" y="2052474"/>
            <a:ext cx="474133" cy="364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670975CD-A81A-4639-9DA3-EFD28ADFB4CA}"/>
              </a:ext>
            </a:extLst>
          </p:cNvPr>
          <p:cNvSpPr/>
          <p:nvPr/>
        </p:nvSpPr>
        <p:spPr>
          <a:xfrm rot="3406592">
            <a:off x="7624464" y="3032374"/>
            <a:ext cx="723911" cy="364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CF2CE1-1919-44C2-8549-AEE1B9622260}"/>
              </a:ext>
            </a:extLst>
          </p:cNvPr>
          <p:cNvSpPr txBox="1"/>
          <p:nvPr/>
        </p:nvSpPr>
        <p:spPr>
          <a:xfrm>
            <a:off x="7775615" y="2353766"/>
            <a:ext cx="5918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Eligible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A2EAB4-8D78-4852-8BD6-11A7DC69AE33}"/>
              </a:ext>
            </a:extLst>
          </p:cNvPr>
          <p:cNvSpPr txBox="1"/>
          <p:nvPr/>
        </p:nvSpPr>
        <p:spPr>
          <a:xfrm>
            <a:off x="7270029" y="2978555"/>
            <a:ext cx="5918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Not </a:t>
            </a:r>
          </a:p>
          <a:p>
            <a:r>
              <a:rPr lang="en-US" sz="1100" dirty="0"/>
              <a:t>Eligible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81B015-2835-4177-B469-17FA785B3AB8}"/>
              </a:ext>
            </a:extLst>
          </p:cNvPr>
          <p:cNvSpPr txBox="1"/>
          <p:nvPr/>
        </p:nvSpPr>
        <p:spPr>
          <a:xfrm>
            <a:off x="97264" y="4176297"/>
            <a:ext cx="510446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1</a:t>
            </a:r>
            <a:r>
              <a:rPr lang="en-US" sz="1000" dirty="0"/>
              <a:t>: For PSC: Determination includes medical diagnosis of schizophrenia, schizoaffective, major depressive disorder, bi-polar disorder, or post traumatic stress disorder. A determination will be made by partner treatment providers whether the defendant’s illness severity can be addressed in treatment court. Verification of pre-adjudication agreement.</a:t>
            </a:r>
          </a:p>
          <a:p>
            <a:br>
              <a:rPr lang="en-US" sz="1000" dirty="0">
                <a:solidFill>
                  <a:srgbClr val="FF0000"/>
                </a:solidFill>
              </a:rPr>
            </a:br>
            <a:r>
              <a:rPr lang="en-US" sz="1000" dirty="0">
                <a:solidFill>
                  <a:srgbClr val="FF0000"/>
                </a:solidFill>
              </a:rPr>
              <a:t>2</a:t>
            </a:r>
            <a:r>
              <a:rPr lang="en-US" sz="1000" dirty="0"/>
              <a:t>: For VTC: Determination includes medical diagnosis of post traumatic stress disorder, traumatic brain injury, or substance use disorder.  A determination will be made by partner treatment providers whether the defendant’s illness severity can be addressed in treatment court. A review of defendant’s military history to determine military eligibility and service-connection of diagnosis</a:t>
            </a:r>
          </a:p>
          <a:p>
            <a:endParaRPr lang="en-US" sz="1000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FC68220-99B9-410C-9DDB-9FE554556510}"/>
              </a:ext>
            </a:extLst>
          </p:cNvPr>
          <p:cNvSpPr/>
          <p:nvPr/>
        </p:nvSpPr>
        <p:spPr>
          <a:xfrm>
            <a:off x="8516700" y="1837188"/>
            <a:ext cx="1422400" cy="8974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Court staff vote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AFE2E7D-47CE-4740-96E6-D3E25A06EE32}"/>
              </a:ext>
            </a:extLst>
          </p:cNvPr>
          <p:cNvSpPr/>
          <p:nvPr/>
        </p:nvSpPr>
        <p:spPr>
          <a:xfrm>
            <a:off x="10711746" y="1837188"/>
            <a:ext cx="1422400" cy="8974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Defendant appears in Specialty Court to decide if they wish to participate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2CEB0A90-D950-49B6-A77C-01D8B7A9B0C7}"/>
              </a:ext>
            </a:extLst>
          </p:cNvPr>
          <p:cNvSpPr/>
          <p:nvPr/>
        </p:nvSpPr>
        <p:spPr>
          <a:xfrm>
            <a:off x="10093027" y="2020738"/>
            <a:ext cx="474133" cy="364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2868AA46-04E4-4718-92A1-22565A3BBD90}"/>
              </a:ext>
            </a:extLst>
          </p:cNvPr>
          <p:cNvSpPr/>
          <p:nvPr/>
        </p:nvSpPr>
        <p:spPr>
          <a:xfrm>
            <a:off x="10711746" y="3787051"/>
            <a:ext cx="1422400" cy="8974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Originating Court Agrees to Transfer and Defendant enters Specialty Court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C64E0426-D58B-49C2-9DE0-384C180B0BC8}"/>
              </a:ext>
            </a:extLst>
          </p:cNvPr>
          <p:cNvSpPr/>
          <p:nvPr/>
        </p:nvSpPr>
        <p:spPr>
          <a:xfrm rot="5400000">
            <a:off x="8525583" y="3011966"/>
            <a:ext cx="799354" cy="364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33BF337-C368-4667-A702-F49A3FCBE53A}"/>
              </a:ext>
            </a:extLst>
          </p:cNvPr>
          <p:cNvSpPr txBox="1"/>
          <p:nvPr/>
        </p:nvSpPr>
        <p:spPr>
          <a:xfrm>
            <a:off x="8985532" y="2705135"/>
            <a:ext cx="7200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Not </a:t>
            </a:r>
          </a:p>
          <a:p>
            <a:r>
              <a:rPr lang="en-US" sz="1100" dirty="0"/>
              <a:t>Accepted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576D1E-E30E-4E6F-BFA9-3959009BD710}"/>
              </a:ext>
            </a:extLst>
          </p:cNvPr>
          <p:cNvSpPr txBox="1"/>
          <p:nvPr/>
        </p:nvSpPr>
        <p:spPr>
          <a:xfrm>
            <a:off x="9970058" y="2354370"/>
            <a:ext cx="7200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Accepted</a:t>
            </a: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74E293C6-0670-4CB4-9E15-C1A24E4E63B8}"/>
              </a:ext>
            </a:extLst>
          </p:cNvPr>
          <p:cNvSpPr/>
          <p:nvPr/>
        </p:nvSpPr>
        <p:spPr>
          <a:xfrm rot="5400000">
            <a:off x="11185879" y="3240797"/>
            <a:ext cx="474133" cy="364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4BB54027-0663-44BB-A49A-55892A00DBC5}"/>
              </a:ext>
            </a:extLst>
          </p:cNvPr>
          <p:cNvSpPr/>
          <p:nvPr/>
        </p:nvSpPr>
        <p:spPr>
          <a:xfrm rot="8396923">
            <a:off x="9542124" y="2982883"/>
            <a:ext cx="1185725" cy="364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FDFEAF8-1780-41FE-B38F-BED1AD74A24F}"/>
              </a:ext>
            </a:extLst>
          </p:cNvPr>
          <p:cNvSpPr/>
          <p:nvPr/>
        </p:nvSpPr>
        <p:spPr>
          <a:xfrm>
            <a:off x="8214060" y="3801111"/>
            <a:ext cx="1422400" cy="8974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Non-Specialty Court Resolution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5B959E-6206-404C-A49B-C464041E45F2}"/>
              </a:ext>
            </a:extLst>
          </p:cNvPr>
          <p:cNvSpPr txBox="1"/>
          <p:nvPr/>
        </p:nvSpPr>
        <p:spPr>
          <a:xfrm rot="19122473">
            <a:off x="10023115" y="3156409"/>
            <a:ext cx="4573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1EE43A4-B9F0-45D5-A3A5-8D466F265B15}"/>
              </a:ext>
            </a:extLst>
          </p:cNvPr>
          <p:cNvSpPr txBox="1"/>
          <p:nvPr/>
        </p:nvSpPr>
        <p:spPr>
          <a:xfrm>
            <a:off x="10949605" y="3184179"/>
            <a:ext cx="3786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Yes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90CB3D1-C874-4C70-A9F2-33666FE628BC}"/>
              </a:ext>
            </a:extLst>
          </p:cNvPr>
          <p:cNvSpPr txBox="1"/>
          <p:nvPr/>
        </p:nvSpPr>
        <p:spPr>
          <a:xfrm>
            <a:off x="2115620" y="471270"/>
            <a:ext cx="8250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Panhandle Regional Specialty Court Application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2075019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231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Justin Mays</dc:creator>
  <cp:lastModifiedBy>Justin Mays</cp:lastModifiedBy>
  <cp:revision>9</cp:revision>
  <dcterms:created xsi:type="dcterms:W3CDTF">2026-02-03T17:18:10Z</dcterms:created>
  <dcterms:modified xsi:type="dcterms:W3CDTF">2026-04-20T12:35:17Z</dcterms:modified>
</cp:coreProperties>
</file>